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82BE1-FDA2-475E-AA9B-114A5A74DFFE}" v="2" dt="2026-01-25T17:44:4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8204-F9A4-C279-75DC-ED5A859DB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616B72-BC1C-DC8B-34D6-3CA98AD19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C2680-8D57-2E4F-5291-278926D07F68}"/>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9A72AC9C-A2C3-82C2-510E-2015ACD14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C78F0-6CA8-2DC1-3C31-3E643F9C01AD}"/>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38613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72C2-E10A-50BB-8478-451F6426B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D0412-7823-48CB-B548-7BD73C3811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EEE91-7460-00E0-FA71-7FD274B074E4}"/>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94B5DD5D-4A44-840B-A37C-E94549788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9D2B8-4F96-0CB8-EE96-6D48CC7A7405}"/>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34083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E855B-8B6B-3D79-4119-A9A1D31B52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2F06F-6168-4D06-4936-7254D7282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2E089-4055-93B4-E57E-FA3286787DED}"/>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AAE4896A-3408-458C-F0C7-F9809E7C3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7A54C-99E3-02FD-1836-3B3A8393CB14}"/>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45059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C12-C2F7-D28D-6FA7-47C085A2F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86E08-B361-C2F5-3EA9-E02B6E0AA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82F29-F067-F3BB-0319-45055CB71E2A}"/>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00DBD7B7-773D-AB61-EE40-60EAF025E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A584A-5116-8AD7-E5F5-B490C8BC1A8C}"/>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6066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3A83-E565-00AF-676D-A7D75E5E55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260557-CF5D-6962-84ED-D2ED943F78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7FB8B-31CF-8761-518E-95373EC3CF55}"/>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BE629227-FF43-80DE-9EF5-D5F3338C9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33C8B-0763-D413-673E-5557A91A4255}"/>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23095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B197-8CFC-30B9-54ED-7F6C95CBD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C7CFC-E906-894E-6AA4-ED840FAC12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7C604-17AE-D55F-2736-FDD70DCB4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B4A53-13B3-E61A-D7AF-0E35746FF56E}"/>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6" name="Footer Placeholder 5">
            <a:extLst>
              <a:ext uri="{FF2B5EF4-FFF2-40B4-BE49-F238E27FC236}">
                <a16:creationId xmlns:a16="http://schemas.microsoft.com/office/drawing/2014/main" id="{8FA46B22-6D7B-18ED-69D0-EC77C657C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9E79E-4575-8E49-239C-C3DAD74B0C49}"/>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89888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CA32-24D3-BA1A-607E-2131AB629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781E38-4908-7D48-28F4-CE64CE6AC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056EE3-05F2-8F5B-FB0A-B41016309D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05895-478B-1DEE-F05A-383F6E78E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6645E-C3E7-82A5-8E5D-C549145ED1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06792-07C1-995E-D5FC-902A1BBF3935}"/>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8" name="Footer Placeholder 7">
            <a:extLst>
              <a:ext uri="{FF2B5EF4-FFF2-40B4-BE49-F238E27FC236}">
                <a16:creationId xmlns:a16="http://schemas.microsoft.com/office/drawing/2014/main" id="{1D36746F-5DF4-DBBF-3970-A7EB4F4467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A7823-0066-ADDA-840D-63C7B677409B}"/>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285444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875B-7A01-C200-5284-82D390C0F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A505A-E06B-B804-DC65-B87A9BF950D1}"/>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4" name="Footer Placeholder 3">
            <a:extLst>
              <a:ext uri="{FF2B5EF4-FFF2-40B4-BE49-F238E27FC236}">
                <a16:creationId xmlns:a16="http://schemas.microsoft.com/office/drawing/2014/main" id="{92072CA9-DB7D-0BA9-69B6-B3CF5F1F2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5D38A-1EA7-71BD-2436-0E2155684853}"/>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66532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2179C-25C8-CD71-FFBF-BABE6D3AD5C5}"/>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3" name="Footer Placeholder 2">
            <a:extLst>
              <a:ext uri="{FF2B5EF4-FFF2-40B4-BE49-F238E27FC236}">
                <a16:creationId xmlns:a16="http://schemas.microsoft.com/office/drawing/2014/main" id="{BC80A17C-BF24-E40E-9F04-DAC87700B1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F04A5-1548-6A0D-F07E-41D8D4552F3E}"/>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65999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6E75-5C99-07C8-C2A4-6B4DEB2B7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BE56B-78F0-A55C-FD89-61B124936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4D5E88-E124-E798-D7E5-7BE3486AF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FA5E6-2462-87A9-A936-FC0E530A3317}"/>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6" name="Footer Placeholder 5">
            <a:extLst>
              <a:ext uri="{FF2B5EF4-FFF2-40B4-BE49-F238E27FC236}">
                <a16:creationId xmlns:a16="http://schemas.microsoft.com/office/drawing/2014/main" id="{53B728B0-6722-1DCB-6EE1-845ABE243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F87A0-41DD-4F1A-294B-39B69AC37FB1}"/>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355841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312F-4154-9C99-B2B9-4B1C14E9AC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D2D7B1-449B-945F-C5EB-C3923742C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509C0-1016-FA26-B0DA-823DFFC2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16533-D79B-BC08-0F2E-3CAFE123AA56}"/>
              </a:ext>
            </a:extLst>
          </p:cNvPr>
          <p:cNvSpPr>
            <a:spLocks noGrp="1"/>
          </p:cNvSpPr>
          <p:nvPr>
            <p:ph type="dt" sz="half" idx="10"/>
          </p:nvPr>
        </p:nvSpPr>
        <p:spPr/>
        <p:txBody>
          <a:bodyPr/>
          <a:lstStyle/>
          <a:p>
            <a:fld id="{6C94B67E-184A-4E80-B146-E318DF04E608}" type="datetimeFigureOut">
              <a:rPr lang="en-US" smtClean="0"/>
              <a:t>1/25/2026</a:t>
            </a:fld>
            <a:endParaRPr lang="en-US"/>
          </a:p>
        </p:txBody>
      </p:sp>
      <p:sp>
        <p:nvSpPr>
          <p:cNvPr id="6" name="Footer Placeholder 5">
            <a:extLst>
              <a:ext uri="{FF2B5EF4-FFF2-40B4-BE49-F238E27FC236}">
                <a16:creationId xmlns:a16="http://schemas.microsoft.com/office/drawing/2014/main" id="{C5A32C2B-B3B8-CCAE-ECC6-AB26F8781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81D73-8746-D1EA-7805-0480D7158628}"/>
              </a:ext>
            </a:extLst>
          </p:cNvPr>
          <p:cNvSpPr>
            <a:spLocks noGrp="1"/>
          </p:cNvSpPr>
          <p:nvPr>
            <p:ph type="sldNum" sz="quarter" idx="12"/>
          </p:nvPr>
        </p:nvSpPr>
        <p:spPr/>
        <p:txBody>
          <a:bodyPr/>
          <a:lstStyle/>
          <a:p>
            <a:fld id="{3FAA2DFE-230B-412E-8D30-5711E1ACC7F0}" type="slidenum">
              <a:rPr lang="en-US" smtClean="0"/>
              <a:t>‹#›</a:t>
            </a:fld>
            <a:endParaRPr lang="en-US"/>
          </a:p>
        </p:txBody>
      </p:sp>
    </p:spTree>
    <p:extLst>
      <p:ext uri="{BB962C8B-B14F-4D97-AF65-F5344CB8AC3E}">
        <p14:creationId xmlns:p14="http://schemas.microsoft.com/office/powerpoint/2010/main" val="64223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01D43-E5BD-1925-4781-F3E827153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136E49-A5A9-1448-888F-4FBE2675D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92566-93BA-9BBD-4315-E726F4679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94B67E-184A-4E80-B146-E318DF04E608}" type="datetimeFigureOut">
              <a:rPr lang="en-US" smtClean="0"/>
              <a:t>1/25/2026</a:t>
            </a:fld>
            <a:endParaRPr lang="en-US"/>
          </a:p>
        </p:txBody>
      </p:sp>
      <p:sp>
        <p:nvSpPr>
          <p:cNvPr id="5" name="Footer Placeholder 4">
            <a:extLst>
              <a:ext uri="{FF2B5EF4-FFF2-40B4-BE49-F238E27FC236}">
                <a16:creationId xmlns:a16="http://schemas.microsoft.com/office/drawing/2014/main" id="{C24268A5-2C88-CFAF-7D4A-F424C7C4E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A32AE5-4EE9-7B04-C6F8-9EC90E324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AA2DFE-230B-412E-8D30-5711E1ACC7F0}" type="slidenum">
              <a:rPr lang="en-US" smtClean="0"/>
              <a:t>‹#›</a:t>
            </a:fld>
            <a:endParaRPr lang="en-US"/>
          </a:p>
        </p:txBody>
      </p:sp>
    </p:spTree>
    <p:extLst>
      <p:ext uri="{BB962C8B-B14F-4D97-AF65-F5344CB8AC3E}">
        <p14:creationId xmlns:p14="http://schemas.microsoft.com/office/powerpoint/2010/main" val="168871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3896-51D9-A1E5-C59A-126463EBF733}"/>
              </a:ext>
            </a:extLst>
          </p:cNvPr>
          <p:cNvSpPr>
            <a:spLocks noGrp="1"/>
          </p:cNvSpPr>
          <p:nvPr>
            <p:ph type="ctrTitle"/>
          </p:nvPr>
        </p:nvSpPr>
        <p:spPr>
          <a:xfrm>
            <a:off x="1524000" y="1986714"/>
            <a:ext cx="9144000" cy="2387600"/>
          </a:xfrm>
        </p:spPr>
        <p:txBody>
          <a:bodyPr>
            <a:normAutofit fontScale="90000"/>
          </a:bodyPr>
          <a:lstStyle/>
          <a:p>
            <a:br>
              <a:rPr lang="en-US" dirty="0">
                <a:solidFill>
                  <a:srgbClr val="0070C0"/>
                </a:solidFill>
              </a:rPr>
            </a:br>
            <a:r>
              <a:rPr lang="en-US" dirty="0">
                <a:solidFill>
                  <a:srgbClr val="0070C0"/>
                </a:solidFill>
              </a:rPr>
              <a:t>250</a:t>
            </a:r>
            <a:r>
              <a:rPr lang="en-US" baseline="30000" dirty="0">
                <a:solidFill>
                  <a:srgbClr val="0070C0"/>
                </a:solidFill>
              </a:rPr>
              <a:t>th</a:t>
            </a:r>
            <a:r>
              <a:rPr lang="en-US" dirty="0">
                <a:solidFill>
                  <a:srgbClr val="0070C0"/>
                </a:solidFill>
              </a:rPr>
              <a:t> Independence Day Parade</a:t>
            </a:r>
          </a:p>
        </p:txBody>
      </p:sp>
      <p:sp>
        <p:nvSpPr>
          <p:cNvPr id="3" name="Subtitle 2">
            <a:extLst>
              <a:ext uri="{FF2B5EF4-FFF2-40B4-BE49-F238E27FC236}">
                <a16:creationId xmlns:a16="http://schemas.microsoft.com/office/drawing/2014/main" id="{B97B8FCC-881D-CC9A-1261-C580442E3B6D}"/>
              </a:ext>
            </a:extLst>
          </p:cNvPr>
          <p:cNvSpPr>
            <a:spLocks noGrp="1"/>
          </p:cNvSpPr>
          <p:nvPr>
            <p:ph type="subTitle" idx="1"/>
          </p:nvPr>
        </p:nvSpPr>
        <p:spPr>
          <a:xfrm>
            <a:off x="1524000" y="4467277"/>
            <a:ext cx="9144000" cy="1655762"/>
          </a:xfrm>
        </p:spPr>
        <p:txBody>
          <a:bodyPr>
            <a:normAutofit/>
          </a:bodyPr>
          <a:lstStyle/>
          <a:p>
            <a:r>
              <a:rPr lang="en-US" dirty="0">
                <a:solidFill>
                  <a:srgbClr val="FF0000"/>
                </a:solidFill>
              </a:rPr>
              <a:t>July 4</a:t>
            </a:r>
            <a:r>
              <a:rPr lang="en-US" baseline="30000" dirty="0">
                <a:solidFill>
                  <a:srgbClr val="FF0000"/>
                </a:solidFill>
              </a:rPr>
              <a:t>th</a:t>
            </a:r>
            <a:r>
              <a:rPr lang="en-US" dirty="0">
                <a:solidFill>
                  <a:srgbClr val="FF0000"/>
                </a:solidFill>
              </a:rPr>
              <a:t>, 2026</a:t>
            </a:r>
          </a:p>
          <a:p>
            <a:r>
              <a:rPr lang="en-US" dirty="0">
                <a:solidFill>
                  <a:srgbClr val="FF0000"/>
                </a:solidFill>
              </a:rPr>
              <a:t>10:00 AM Show time</a:t>
            </a:r>
          </a:p>
          <a:p>
            <a:r>
              <a:rPr lang="en-US" dirty="0">
                <a:solidFill>
                  <a:srgbClr val="FF0000"/>
                </a:solidFill>
              </a:rPr>
              <a:t>11:00 AM Parade</a:t>
            </a:r>
          </a:p>
        </p:txBody>
      </p:sp>
      <p:pic>
        <p:nvPicPr>
          <p:cNvPr id="6" name="Picture 5">
            <a:extLst>
              <a:ext uri="{FF2B5EF4-FFF2-40B4-BE49-F238E27FC236}">
                <a16:creationId xmlns:a16="http://schemas.microsoft.com/office/drawing/2014/main" id="{1DD92176-3825-B3D9-A7CC-7956D1EE0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257" y="-67827"/>
            <a:ext cx="3496827" cy="3496827"/>
          </a:xfrm>
          <a:prstGeom prst="rect">
            <a:avLst/>
          </a:prstGeom>
        </p:spPr>
      </p:pic>
      <p:pic>
        <p:nvPicPr>
          <p:cNvPr id="8" name="Picture 7">
            <a:extLst>
              <a:ext uri="{FF2B5EF4-FFF2-40B4-BE49-F238E27FC236}">
                <a16:creationId xmlns:a16="http://schemas.microsoft.com/office/drawing/2014/main" id="{0E2D4FB2-CBE3-34CC-29E7-8E8B61E9F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917" y="498302"/>
            <a:ext cx="2861471" cy="2976823"/>
          </a:xfrm>
          <a:prstGeom prst="rect">
            <a:avLst/>
          </a:prstGeom>
        </p:spPr>
      </p:pic>
    </p:spTree>
    <p:extLst>
      <p:ext uri="{BB962C8B-B14F-4D97-AF65-F5344CB8AC3E}">
        <p14:creationId xmlns:p14="http://schemas.microsoft.com/office/powerpoint/2010/main" val="114953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D25BE-FECE-F3F2-BED5-F2AB0E0B0901}"/>
              </a:ext>
            </a:extLst>
          </p:cNvPr>
          <p:cNvPicPr>
            <a:picLocks noChangeAspect="1"/>
          </p:cNvPicPr>
          <p:nvPr/>
        </p:nvPicPr>
        <p:blipFill>
          <a:blip r:embed="rId2"/>
          <a:stretch>
            <a:fillRect/>
          </a:stretch>
        </p:blipFill>
        <p:spPr>
          <a:xfrm>
            <a:off x="372884" y="144495"/>
            <a:ext cx="11446232" cy="6569009"/>
          </a:xfrm>
          <a:prstGeom prst="rect">
            <a:avLst/>
          </a:prstGeom>
        </p:spPr>
      </p:pic>
      <p:cxnSp>
        <p:nvCxnSpPr>
          <p:cNvPr id="5" name="Straight Arrow Connector 4">
            <a:extLst>
              <a:ext uri="{FF2B5EF4-FFF2-40B4-BE49-F238E27FC236}">
                <a16:creationId xmlns:a16="http://schemas.microsoft.com/office/drawing/2014/main" id="{DBAC2919-9A13-F5FC-EC4C-951594CB501C}"/>
              </a:ext>
            </a:extLst>
          </p:cNvPr>
          <p:cNvCxnSpPr/>
          <p:nvPr/>
        </p:nvCxnSpPr>
        <p:spPr>
          <a:xfrm flipV="1">
            <a:off x="5009322" y="1023730"/>
            <a:ext cx="4562061" cy="457200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6C97286-9CAC-2F5B-86FF-1FF98A1DE47A}"/>
              </a:ext>
            </a:extLst>
          </p:cNvPr>
          <p:cNvSpPr txBox="1"/>
          <p:nvPr/>
        </p:nvSpPr>
        <p:spPr>
          <a:xfrm rot="18862801">
            <a:off x="6007544" y="3344460"/>
            <a:ext cx="2860591" cy="369332"/>
          </a:xfrm>
          <a:prstGeom prst="rect">
            <a:avLst/>
          </a:prstGeom>
          <a:solidFill>
            <a:schemeClr val="bg1"/>
          </a:solidFill>
        </p:spPr>
        <p:txBody>
          <a:bodyPr wrap="none" rtlCol="0">
            <a:spAutoFit/>
          </a:bodyPr>
          <a:lstStyle/>
          <a:p>
            <a:r>
              <a:rPr lang="en-US" dirty="0"/>
              <a:t>Parade Route (College Ave)</a:t>
            </a:r>
          </a:p>
        </p:txBody>
      </p:sp>
      <p:cxnSp>
        <p:nvCxnSpPr>
          <p:cNvPr id="8" name="Straight Connector 7">
            <a:extLst>
              <a:ext uri="{FF2B5EF4-FFF2-40B4-BE49-F238E27FC236}">
                <a16:creationId xmlns:a16="http://schemas.microsoft.com/office/drawing/2014/main" id="{5DB354F8-EEF9-E063-6072-2CB8D62B3309}"/>
              </a:ext>
            </a:extLst>
          </p:cNvPr>
          <p:cNvCxnSpPr/>
          <p:nvPr/>
        </p:nvCxnSpPr>
        <p:spPr>
          <a:xfrm flipH="1" flipV="1">
            <a:off x="2074606" y="2758294"/>
            <a:ext cx="2930013" cy="2826429"/>
          </a:xfrm>
          <a:prstGeom prst="line">
            <a:avLst/>
          </a:prstGeom>
          <a:ln w="63500">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371491A-B78D-5BEA-E149-3BDD94A129E3}"/>
              </a:ext>
            </a:extLst>
          </p:cNvPr>
          <p:cNvCxnSpPr/>
          <p:nvPr/>
        </p:nvCxnSpPr>
        <p:spPr>
          <a:xfrm>
            <a:off x="5004619" y="5584723"/>
            <a:ext cx="845575" cy="884903"/>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56E4BA3-6A00-C114-5B34-DD2B9C7F682B}"/>
              </a:ext>
            </a:extLst>
          </p:cNvPr>
          <p:cNvSpPr txBox="1"/>
          <p:nvPr/>
        </p:nvSpPr>
        <p:spPr>
          <a:xfrm rot="2680913">
            <a:off x="2856906" y="3704302"/>
            <a:ext cx="1605696" cy="369332"/>
          </a:xfrm>
          <a:prstGeom prst="rect">
            <a:avLst/>
          </a:prstGeom>
          <a:solidFill>
            <a:schemeClr val="bg1"/>
          </a:solidFill>
        </p:spPr>
        <p:txBody>
          <a:bodyPr wrap="none" rtlCol="0">
            <a:spAutoFit/>
          </a:bodyPr>
          <a:lstStyle/>
          <a:p>
            <a:r>
              <a:rPr lang="en-US" dirty="0"/>
              <a:t>Staging Area B</a:t>
            </a:r>
          </a:p>
        </p:txBody>
      </p:sp>
      <p:sp>
        <p:nvSpPr>
          <p:cNvPr id="12" name="TextBox 11">
            <a:extLst>
              <a:ext uri="{FF2B5EF4-FFF2-40B4-BE49-F238E27FC236}">
                <a16:creationId xmlns:a16="http://schemas.microsoft.com/office/drawing/2014/main" id="{B4D0669C-4B45-18DD-DB78-8F8239AAE7B5}"/>
              </a:ext>
            </a:extLst>
          </p:cNvPr>
          <p:cNvSpPr txBox="1"/>
          <p:nvPr/>
        </p:nvSpPr>
        <p:spPr>
          <a:xfrm rot="2700392">
            <a:off x="5124276" y="5780362"/>
            <a:ext cx="1602490" cy="369332"/>
          </a:xfrm>
          <a:prstGeom prst="rect">
            <a:avLst/>
          </a:prstGeom>
          <a:solidFill>
            <a:schemeClr val="bg1"/>
          </a:solidFill>
        </p:spPr>
        <p:txBody>
          <a:bodyPr wrap="none" rtlCol="0">
            <a:spAutoFit/>
          </a:bodyPr>
          <a:lstStyle/>
          <a:p>
            <a:r>
              <a:rPr lang="en-US" dirty="0"/>
              <a:t>Staging Area A</a:t>
            </a:r>
          </a:p>
        </p:txBody>
      </p:sp>
      <p:sp>
        <p:nvSpPr>
          <p:cNvPr id="13" name="TextBox 12">
            <a:extLst>
              <a:ext uri="{FF2B5EF4-FFF2-40B4-BE49-F238E27FC236}">
                <a16:creationId xmlns:a16="http://schemas.microsoft.com/office/drawing/2014/main" id="{311D9982-68D1-BC0A-3C74-B54434D46DB5}"/>
              </a:ext>
            </a:extLst>
          </p:cNvPr>
          <p:cNvSpPr txBox="1"/>
          <p:nvPr/>
        </p:nvSpPr>
        <p:spPr>
          <a:xfrm>
            <a:off x="7718323" y="5378245"/>
            <a:ext cx="1399614" cy="369332"/>
          </a:xfrm>
          <a:prstGeom prst="rect">
            <a:avLst/>
          </a:prstGeom>
          <a:solidFill>
            <a:schemeClr val="bg1"/>
          </a:solidFill>
        </p:spPr>
        <p:txBody>
          <a:bodyPr wrap="none" rtlCol="0">
            <a:spAutoFit/>
          </a:bodyPr>
          <a:lstStyle/>
          <a:p>
            <a:r>
              <a:rPr lang="en-US" dirty="0"/>
              <a:t>Free Parking</a:t>
            </a:r>
          </a:p>
        </p:txBody>
      </p:sp>
      <p:cxnSp>
        <p:nvCxnSpPr>
          <p:cNvPr id="15" name="Straight Arrow Connector 14">
            <a:extLst>
              <a:ext uri="{FF2B5EF4-FFF2-40B4-BE49-F238E27FC236}">
                <a16:creationId xmlns:a16="http://schemas.microsoft.com/office/drawing/2014/main" id="{743DE18D-9356-91D1-9C7B-4B387823D21A}"/>
              </a:ext>
            </a:extLst>
          </p:cNvPr>
          <p:cNvCxnSpPr/>
          <p:nvPr/>
        </p:nvCxnSpPr>
        <p:spPr>
          <a:xfrm flipH="1">
            <a:off x="6862916" y="5747577"/>
            <a:ext cx="855407" cy="574565"/>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747E98B-CB18-5E03-F731-6AFE7859E502}"/>
              </a:ext>
            </a:extLst>
          </p:cNvPr>
          <p:cNvCxnSpPr/>
          <p:nvPr/>
        </p:nvCxnSpPr>
        <p:spPr>
          <a:xfrm flipH="1">
            <a:off x="6607277" y="5562911"/>
            <a:ext cx="1111046" cy="21812"/>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E639CB76-E746-1C8A-C242-5040DBDE1B2B}"/>
              </a:ext>
            </a:extLst>
          </p:cNvPr>
          <p:cNvPicPr>
            <a:picLocks noChangeAspect="1"/>
          </p:cNvPicPr>
          <p:nvPr/>
        </p:nvPicPr>
        <p:blipFill>
          <a:blip r:embed="rId3"/>
          <a:stretch>
            <a:fillRect/>
          </a:stretch>
        </p:blipFill>
        <p:spPr>
          <a:xfrm rot="5244489">
            <a:off x="7054280" y="4460664"/>
            <a:ext cx="1450676" cy="371888"/>
          </a:xfrm>
          <a:prstGeom prst="rect">
            <a:avLst/>
          </a:prstGeom>
        </p:spPr>
      </p:pic>
      <p:sp>
        <p:nvSpPr>
          <p:cNvPr id="19" name="TextBox 18">
            <a:extLst>
              <a:ext uri="{FF2B5EF4-FFF2-40B4-BE49-F238E27FC236}">
                <a16:creationId xmlns:a16="http://schemas.microsoft.com/office/drawing/2014/main" id="{874AA8D5-CFC7-B768-B512-EEC9B18F0CA4}"/>
              </a:ext>
            </a:extLst>
          </p:cNvPr>
          <p:cNvSpPr txBox="1"/>
          <p:nvPr/>
        </p:nvSpPr>
        <p:spPr>
          <a:xfrm>
            <a:off x="639097" y="796413"/>
            <a:ext cx="3924151" cy="646331"/>
          </a:xfrm>
          <a:prstGeom prst="rect">
            <a:avLst/>
          </a:prstGeom>
          <a:solidFill>
            <a:schemeClr val="bg1"/>
          </a:solidFill>
        </p:spPr>
        <p:txBody>
          <a:bodyPr wrap="none" rtlCol="0">
            <a:spAutoFit/>
          </a:bodyPr>
          <a:lstStyle/>
          <a:p>
            <a:r>
              <a:rPr lang="en-US" dirty="0"/>
              <a:t>Vehicle Entrance from Atherton Street</a:t>
            </a:r>
          </a:p>
          <a:p>
            <a:r>
              <a:rPr lang="en-US" dirty="0"/>
              <a:t>To North Burrows via Curtin Road </a:t>
            </a:r>
          </a:p>
        </p:txBody>
      </p:sp>
      <p:cxnSp>
        <p:nvCxnSpPr>
          <p:cNvPr id="21" name="Straight Arrow Connector 20">
            <a:extLst>
              <a:ext uri="{FF2B5EF4-FFF2-40B4-BE49-F238E27FC236}">
                <a16:creationId xmlns:a16="http://schemas.microsoft.com/office/drawing/2014/main" id="{12467DF5-A904-E443-188F-B9CF4DB4DE05}"/>
              </a:ext>
            </a:extLst>
          </p:cNvPr>
          <p:cNvCxnSpPr/>
          <p:nvPr/>
        </p:nvCxnSpPr>
        <p:spPr>
          <a:xfrm flipH="1">
            <a:off x="589935" y="1445342"/>
            <a:ext cx="678426" cy="1494503"/>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06FF4F7-9BC0-9315-8ECC-63154A026897}"/>
              </a:ext>
            </a:extLst>
          </p:cNvPr>
          <p:cNvSpPr txBox="1"/>
          <p:nvPr/>
        </p:nvSpPr>
        <p:spPr>
          <a:xfrm>
            <a:off x="8156654" y="3059667"/>
            <a:ext cx="3662462" cy="2339102"/>
          </a:xfrm>
          <a:prstGeom prst="rect">
            <a:avLst/>
          </a:prstGeom>
          <a:solidFill>
            <a:schemeClr val="bg1"/>
          </a:solidFill>
        </p:spPr>
        <p:txBody>
          <a:bodyPr wrap="square" rtlCol="0">
            <a:spAutoFit/>
          </a:bodyPr>
          <a:lstStyle/>
          <a:p>
            <a:pPr algn="ctr"/>
            <a:r>
              <a:rPr lang="en-US" sz="2000" b="1" u="sng" dirty="0"/>
              <a:t>Arrival and Staging</a:t>
            </a:r>
          </a:p>
          <a:p>
            <a:r>
              <a:rPr lang="en-US" b="1" dirty="0"/>
              <a:t>Staging Area A: Walking units: </a:t>
            </a:r>
            <a:r>
              <a:rPr lang="en-US" dirty="0"/>
              <a:t>Park and walk to Area A on South </a:t>
            </a:r>
          </a:p>
          <a:p>
            <a:r>
              <a:rPr lang="en-US" dirty="0"/>
              <a:t>Burrows Street. </a:t>
            </a:r>
            <a:r>
              <a:rPr lang="en-US" b="1" dirty="0"/>
              <a:t>Vehicles: </a:t>
            </a:r>
            <a:r>
              <a:rPr lang="en-US" dirty="0"/>
              <a:t>enter Burrows Street from Beaver Ave.</a:t>
            </a:r>
          </a:p>
          <a:p>
            <a:r>
              <a:rPr lang="en-US" b="1" dirty="0"/>
              <a:t>Staging Area B: </a:t>
            </a:r>
            <a:r>
              <a:rPr lang="en-US" dirty="0"/>
              <a:t>Enter Curtin Road</a:t>
            </a:r>
          </a:p>
          <a:p>
            <a:r>
              <a:rPr lang="en-US" dirty="0"/>
              <a:t>at light on Atherton. Stage</a:t>
            </a:r>
          </a:p>
          <a:p>
            <a:r>
              <a:rPr lang="en-US" dirty="0"/>
              <a:t>On North Burrows Street</a:t>
            </a:r>
          </a:p>
        </p:txBody>
      </p:sp>
      <p:sp>
        <p:nvSpPr>
          <p:cNvPr id="23" name="TextBox 22">
            <a:extLst>
              <a:ext uri="{FF2B5EF4-FFF2-40B4-BE49-F238E27FC236}">
                <a16:creationId xmlns:a16="http://schemas.microsoft.com/office/drawing/2014/main" id="{A81CA6BE-5EE7-A37F-CA29-C3917ACA854B}"/>
              </a:ext>
            </a:extLst>
          </p:cNvPr>
          <p:cNvSpPr txBox="1"/>
          <p:nvPr/>
        </p:nvSpPr>
        <p:spPr>
          <a:xfrm>
            <a:off x="10180959" y="750246"/>
            <a:ext cx="798617" cy="369332"/>
          </a:xfrm>
          <a:prstGeom prst="rect">
            <a:avLst/>
          </a:prstGeom>
          <a:solidFill>
            <a:schemeClr val="bg1"/>
          </a:solidFill>
        </p:spPr>
        <p:txBody>
          <a:bodyPr wrap="none" rtlCol="0">
            <a:spAutoFit/>
          </a:bodyPr>
          <a:lstStyle/>
          <a:p>
            <a:r>
              <a:rPr lang="en-US" dirty="0"/>
              <a:t>Buses</a:t>
            </a:r>
          </a:p>
        </p:txBody>
      </p:sp>
      <p:cxnSp>
        <p:nvCxnSpPr>
          <p:cNvPr id="25" name="Straight Arrow Connector 24">
            <a:extLst>
              <a:ext uri="{FF2B5EF4-FFF2-40B4-BE49-F238E27FC236}">
                <a16:creationId xmlns:a16="http://schemas.microsoft.com/office/drawing/2014/main" id="{6847AA44-13EA-FCD7-6779-FF024B835032}"/>
              </a:ext>
            </a:extLst>
          </p:cNvPr>
          <p:cNvCxnSpPr/>
          <p:nvPr/>
        </p:nvCxnSpPr>
        <p:spPr>
          <a:xfrm flipH="1">
            <a:off x="9666514" y="914400"/>
            <a:ext cx="514445" cy="0"/>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B38D541-89BD-B2ED-0FF0-ED513556C389}"/>
              </a:ext>
            </a:extLst>
          </p:cNvPr>
          <p:cNvSpPr txBox="1"/>
          <p:nvPr/>
        </p:nvSpPr>
        <p:spPr>
          <a:xfrm>
            <a:off x="5592060" y="3059667"/>
            <a:ext cx="1363387" cy="369332"/>
          </a:xfrm>
          <a:prstGeom prst="rect">
            <a:avLst/>
          </a:prstGeom>
          <a:solidFill>
            <a:schemeClr val="bg1"/>
          </a:solidFill>
        </p:spPr>
        <p:txBody>
          <a:bodyPr wrap="none" rtlCol="0">
            <a:spAutoFit/>
          </a:bodyPr>
          <a:lstStyle/>
          <a:p>
            <a:r>
              <a:rPr lang="en-US" dirty="0"/>
              <a:t>Grandstand</a:t>
            </a:r>
          </a:p>
        </p:txBody>
      </p:sp>
      <p:sp>
        <p:nvSpPr>
          <p:cNvPr id="27" name="Star: 5 Points 26">
            <a:extLst>
              <a:ext uri="{FF2B5EF4-FFF2-40B4-BE49-F238E27FC236}">
                <a16:creationId xmlns:a16="http://schemas.microsoft.com/office/drawing/2014/main" id="{EF2037C6-DC3A-29E9-B1ED-D376CA939CF0}"/>
              </a:ext>
            </a:extLst>
          </p:cNvPr>
          <p:cNvSpPr/>
          <p:nvPr/>
        </p:nvSpPr>
        <p:spPr>
          <a:xfrm>
            <a:off x="6204213" y="3769784"/>
            <a:ext cx="265348" cy="287637"/>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4D4DC8C5-522A-2C3E-EF02-1BDEE8B38D58}"/>
              </a:ext>
            </a:extLst>
          </p:cNvPr>
          <p:cNvCxnSpPr/>
          <p:nvPr/>
        </p:nvCxnSpPr>
        <p:spPr>
          <a:xfrm>
            <a:off x="6336887" y="3428999"/>
            <a:ext cx="0" cy="340785"/>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4419F74-AEEF-B218-A524-CB2F75711E85}"/>
              </a:ext>
            </a:extLst>
          </p:cNvPr>
          <p:cNvSpPr txBox="1"/>
          <p:nvPr/>
        </p:nvSpPr>
        <p:spPr>
          <a:xfrm rot="2717299">
            <a:off x="2319476" y="4038506"/>
            <a:ext cx="1938031" cy="369332"/>
          </a:xfrm>
          <a:prstGeom prst="rect">
            <a:avLst/>
          </a:prstGeom>
          <a:noFill/>
        </p:spPr>
        <p:txBody>
          <a:bodyPr wrap="none" rtlCol="0">
            <a:spAutoFit/>
          </a:bodyPr>
          <a:lstStyle/>
          <a:p>
            <a:r>
              <a:rPr lang="en-US" dirty="0"/>
              <a:t>North Burrows St.</a:t>
            </a:r>
          </a:p>
        </p:txBody>
      </p:sp>
      <p:sp>
        <p:nvSpPr>
          <p:cNvPr id="31" name="TextBox 30">
            <a:extLst>
              <a:ext uri="{FF2B5EF4-FFF2-40B4-BE49-F238E27FC236}">
                <a16:creationId xmlns:a16="http://schemas.microsoft.com/office/drawing/2014/main" id="{753AA47B-BF43-52C8-5BD6-11155B937C4B}"/>
              </a:ext>
            </a:extLst>
          </p:cNvPr>
          <p:cNvSpPr txBox="1"/>
          <p:nvPr/>
        </p:nvSpPr>
        <p:spPr>
          <a:xfrm rot="2663820">
            <a:off x="4544111" y="5886727"/>
            <a:ext cx="1051570" cy="923330"/>
          </a:xfrm>
          <a:prstGeom prst="rect">
            <a:avLst/>
          </a:prstGeom>
          <a:noFill/>
        </p:spPr>
        <p:txBody>
          <a:bodyPr wrap="none" rtlCol="0">
            <a:spAutoFit/>
          </a:bodyPr>
          <a:lstStyle/>
          <a:p>
            <a:r>
              <a:rPr lang="en-US" dirty="0"/>
              <a:t>South</a:t>
            </a:r>
          </a:p>
          <a:p>
            <a:r>
              <a:rPr lang="en-US" dirty="0"/>
              <a:t> Burrows</a:t>
            </a:r>
          </a:p>
          <a:p>
            <a:r>
              <a:rPr lang="en-US" dirty="0"/>
              <a:t> St.</a:t>
            </a:r>
          </a:p>
        </p:txBody>
      </p:sp>
      <p:sp>
        <p:nvSpPr>
          <p:cNvPr id="32" name="TextBox 31">
            <a:extLst>
              <a:ext uri="{FF2B5EF4-FFF2-40B4-BE49-F238E27FC236}">
                <a16:creationId xmlns:a16="http://schemas.microsoft.com/office/drawing/2014/main" id="{1265C8D7-F60A-0A96-AF58-90B26790659D}"/>
              </a:ext>
            </a:extLst>
          </p:cNvPr>
          <p:cNvSpPr txBox="1"/>
          <p:nvPr/>
        </p:nvSpPr>
        <p:spPr>
          <a:xfrm rot="3238142">
            <a:off x="132019" y="3848678"/>
            <a:ext cx="2308902" cy="369332"/>
          </a:xfrm>
          <a:prstGeom prst="rect">
            <a:avLst/>
          </a:prstGeom>
          <a:noFill/>
        </p:spPr>
        <p:txBody>
          <a:bodyPr wrap="none" rtlCol="0">
            <a:spAutoFit/>
          </a:bodyPr>
          <a:lstStyle/>
          <a:p>
            <a:r>
              <a:rPr lang="en-US" dirty="0"/>
              <a:t>North Atherton Street</a:t>
            </a:r>
          </a:p>
        </p:txBody>
      </p:sp>
      <p:pic>
        <p:nvPicPr>
          <p:cNvPr id="4" name="Picture 3">
            <a:extLst>
              <a:ext uri="{FF2B5EF4-FFF2-40B4-BE49-F238E27FC236}">
                <a16:creationId xmlns:a16="http://schemas.microsoft.com/office/drawing/2014/main" id="{03F8A823-DEA6-3B4C-BF52-B6A4E32A9606}"/>
              </a:ext>
            </a:extLst>
          </p:cNvPr>
          <p:cNvPicPr>
            <a:picLocks noChangeAspect="1"/>
          </p:cNvPicPr>
          <p:nvPr/>
        </p:nvPicPr>
        <p:blipFill>
          <a:blip r:embed="rId4"/>
          <a:stretch>
            <a:fillRect/>
          </a:stretch>
        </p:blipFill>
        <p:spPr>
          <a:xfrm>
            <a:off x="7718323" y="5725161"/>
            <a:ext cx="1399614" cy="977368"/>
          </a:xfrm>
          <a:prstGeom prst="rect">
            <a:avLst/>
          </a:prstGeom>
        </p:spPr>
      </p:pic>
    </p:spTree>
    <p:extLst>
      <p:ext uri="{BB962C8B-B14F-4D97-AF65-F5344CB8AC3E}">
        <p14:creationId xmlns:p14="http://schemas.microsoft.com/office/powerpoint/2010/main" val="396494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F389B-054E-4C39-AA88-3C3E9266FF1A}"/>
              </a:ext>
            </a:extLst>
          </p:cNvPr>
          <p:cNvPicPr>
            <a:picLocks noChangeAspect="1"/>
          </p:cNvPicPr>
          <p:nvPr/>
        </p:nvPicPr>
        <p:blipFill>
          <a:blip r:embed="rId2"/>
          <a:stretch>
            <a:fillRect/>
          </a:stretch>
        </p:blipFill>
        <p:spPr>
          <a:xfrm>
            <a:off x="496403" y="144495"/>
            <a:ext cx="5471634" cy="6569009"/>
          </a:xfrm>
          <a:prstGeom prst="rect">
            <a:avLst/>
          </a:prstGeom>
        </p:spPr>
      </p:pic>
      <p:sp>
        <p:nvSpPr>
          <p:cNvPr id="4" name="TextBox 3">
            <a:extLst>
              <a:ext uri="{FF2B5EF4-FFF2-40B4-BE49-F238E27FC236}">
                <a16:creationId xmlns:a16="http://schemas.microsoft.com/office/drawing/2014/main" id="{CB5CAED3-2CA3-DDA7-0DBE-DBF999CF7CE5}"/>
              </a:ext>
            </a:extLst>
          </p:cNvPr>
          <p:cNvSpPr txBox="1"/>
          <p:nvPr/>
        </p:nvSpPr>
        <p:spPr>
          <a:xfrm>
            <a:off x="3851668" y="6069205"/>
            <a:ext cx="2244332" cy="369332"/>
          </a:xfrm>
          <a:prstGeom prst="rect">
            <a:avLst/>
          </a:prstGeom>
          <a:solidFill>
            <a:schemeClr val="bg1"/>
          </a:solidFill>
        </p:spPr>
        <p:txBody>
          <a:bodyPr wrap="none" rtlCol="0">
            <a:spAutoFit/>
          </a:bodyPr>
          <a:lstStyle/>
          <a:p>
            <a:r>
              <a:rPr lang="en-US" dirty="0"/>
              <a:t>End of Parade/Buses</a:t>
            </a:r>
          </a:p>
        </p:txBody>
      </p:sp>
      <p:cxnSp>
        <p:nvCxnSpPr>
          <p:cNvPr id="6" name="Straight Arrow Connector 5">
            <a:extLst>
              <a:ext uri="{FF2B5EF4-FFF2-40B4-BE49-F238E27FC236}">
                <a16:creationId xmlns:a16="http://schemas.microsoft.com/office/drawing/2014/main" id="{7ABA7512-878E-625F-D474-E5BAE1A44F1D}"/>
              </a:ext>
            </a:extLst>
          </p:cNvPr>
          <p:cNvCxnSpPr/>
          <p:nvPr/>
        </p:nvCxnSpPr>
        <p:spPr>
          <a:xfrm flipH="1" flipV="1">
            <a:off x="2984360" y="6069205"/>
            <a:ext cx="867308" cy="184666"/>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AD59BA3-F1E5-3C7F-A903-8A09F13B8E1A}"/>
              </a:ext>
            </a:extLst>
          </p:cNvPr>
          <p:cNvCxnSpPr/>
          <p:nvPr/>
        </p:nvCxnSpPr>
        <p:spPr>
          <a:xfrm flipH="1" flipV="1">
            <a:off x="2461846" y="5727560"/>
            <a:ext cx="442128" cy="341645"/>
          </a:xfrm>
          <a:prstGeom prst="straightConnector1">
            <a:avLst/>
          </a:prstGeom>
          <a:ln w="66675">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7BA52A1-DE35-C455-AD3B-300BE3DCA720}"/>
              </a:ext>
            </a:extLst>
          </p:cNvPr>
          <p:cNvCxnSpPr/>
          <p:nvPr/>
        </p:nvCxnSpPr>
        <p:spPr>
          <a:xfrm flipV="1">
            <a:off x="2461846" y="4340888"/>
            <a:ext cx="1065125" cy="1386672"/>
          </a:xfrm>
          <a:prstGeom prst="straightConnector1">
            <a:avLst/>
          </a:prstGeom>
          <a:ln w="63500">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EF35247-08F6-11FD-5C2F-A2B42B77A15A}"/>
              </a:ext>
            </a:extLst>
          </p:cNvPr>
          <p:cNvCxnSpPr>
            <a:cxnSpLocks/>
          </p:cNvCxnSpPr>
          <p:nvPr/>
        </p:nvCxnSpPr>
        <p:spPr>
          <a:xfrm flipV="1">
            <a:off x="3727938" y="177075"/>
            <a:ext cx="622998" cy="1048824"/>
          </a:xfrm>
          <a:prstGeom prst="straightConnector1">
            <a:avLst/>
          </a:prstGeom>
          <a:ln w="63500">
            <a:solidFill>
              <a:srgbClr val="0070C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9CA8884-030A-4DDA-5130-D77172C30150}"/>
              </a:ext>
            </a:extLst>
          </p:cNvPr>
          <p:cNvCxnSpPr/>
          <p:nvPr/>
        </p:nvCxnSpPr>
        <p:spPr>
          <a:xfrm flipH="1" flipV="1">
            <a:off x="3418014" y="3506875"/>
            <a:ext cx="108957" cy="834013"/>
          </a:xfrm>
          <a:prstGeom prst="straightConnector1">
            <a:avLst/>
          </a:prstGeom>
          <a:ln w="63500">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sp>
        <p:nvSpPr>
          <p:cNvPr id="29" name="Freeform: Shape 28">
            <a:extLst>
              <a:ext uri="{FF2B5EF4-FFF2-40B4-BE49-F238E27FC236}">
                <a16:creationId xmlns:a16="http://schemas.microsoft.com/office/drawing/2014/main" id="{A950F61E-52A4-F6BB-A2D1-ACD205607432}"/>
              </a:ext>
            </a:extLst>
          </p:cNvPr>
          <p:cNvSpPr/>
          <p:nvPr/>
        </p:nvSpPr>
        <p:spPr>
          <a:xfrm>
            <a:off x="3567165" y="1185705"/>
            <a:ext cx="1276140" cy="2190541"/>
          </a:xfrm>
          <a:custGeom>
            <a:avLst/>
            <a:gdLst>
              <a:gd name="connsiteX0" fmla="*/ 0 w 1276140"/>
              <a:gd name="connsiteY0" fmla="*/ 2190541 h 2190541"/>
              <a:gd name="connsiteX1" fmla="*/ 10048 w 1276140"/>
              <a:gd name="connsiteY1" fmla="*/ 2130251 h 2190541"/>
              <a:gd name="connsiteX2" fmla="*/ 50242 w 1276140"/>
              <a:gd name="connsiteY2" fmla="*/ 2059913 h 2190541"/>
              <a:gd name="connsiteX3" fmla="*/ 80387 w 1276140"/>
              <a:gd name="connsiteY3" fmla="*/ 2029768 h 2190541"/>
              <a:gd name="connsiteX4" fmla="*/ 90435 w 1276140"/>
              <a:gd name="connsiteY4" fmla="*/ 1999622 h 2190541"/>
              <a:gd name="connsiteX5" fmla="*/ 150725 w 1276140"/>
              <a:gd name="connsiteY5" fmla="*/ 1959429 h 2190541"/>
              <a:gd name="connsiteX6" fmla="*/ 211015 w 1276140"/>
              <a:gd name="connsiteY6" fmla="*/ 1929284 h 2190541"/>
              <a:gd name="connsiteX7" fmla="*/ 271305 w 1276140"/>
              <a:gd name="connsiteY7" fmla="*/ 1848897 h 2190541"/>
              <a:gd name="connsiteX8" fmla="*/ 301450 w 1276140"/>
              <a:gd name="connsiteY8" fmla="*/ 1818752 h 2190541"/>
              <a:gd name="connsiteX9" fmla="*/ 321547 w 1276140"/>
              <a:gd name="connsiteY9" fmla="*/ 1778559 h 2190541"/>
              <a:gd name="connsiteX10" fmla="*/ 361740 w 1276140"/>
              <a:gd name="connsiteY10" fmla="*/ 1748414 h 2190541"/>
              <a:gd name="connsiteX11" fmla="*/ 401934 w 1276140"/>
              <a:gd name="connsiteY11" fmla="*/ 1708220 h 2190541"/>
              <a:gd name="connsiteX12" fmla="*/ 442127 w 1276140"/>
              <a:gd name="connsiteY12" fmla="*/ 1668027 h 2190541"/>
              <a:gd name="connsiteX13" fmla="*/ 462224 w 1276140"/>
              <a:gd name="connsiteY13" fmla="*/ 1627833 h 2190541"/>
              <a:gd name="connsiteX14" fmla="*/ 482321 w 1276140"/>
              <a:gd name="connsiteY14" fmla="*/ 1597688 h 2190541"/>
              <a:gd name="connsiteX15" fmla="*/ 502417 w 1276140"/>
              <a:gd name="connsiteY15" fmla="*/ 1557495 h 2190541"/>
              <a:gd name="connsiteX16" fmla="*/ 522514 w 1276140"/>
              <a:gd name="connsiteY16" fmla="*/ 1527350 h 2190541"/>
              <a:gd name="connsiteX17" fmla="*/ 542611 w 1276140"/>
              <a:gd name="connsiteY17" fmla="*/ 1487157 h 2190541"/>
              <a:gd name="connsiteX18" fmla="*/ 572756 w 1276140"/>
              <a:gd name="connsiteY18" fmla="*/ 1457011 h 2190541"/>
              <a:gd name="connsiteX19" fmla="*/ 643094 w 1276140"/>
              <a:gd name="connsiteY19" fmla="*/ 1376625 h 2190541"/>
              <a:gd name="connsiteX20" fmla="*/ 723481 w 1276140"/>
              <a:gd name="connsiteY20" fmla="*/ 1306286 h 2190541"/>
              <a:gd name="connsiteX21" fmla="*/ 763675 w 1276140"/>
              <a:gd name="connsiteY21" fmla="*/ 1276141 h 2190541"/>
              <a:gd name="connsiteX22" fmla="*/ 813916 w 1276140"/>
              <a:gd name="connsiteY22" fmla="*/ 1256044 h 2190541"/>
              <a:gd name="connsiteX23" fmla="*/ 844061 w 1276140"/>
              <a:gd name="connsiteY23" fmla="*/ 1235948 h 2190541"/>
              <a:gd name="connsiteX24" fmla="*/ 884255 w 1276140"/>
              <a:gd name="connsiteY24" fmla="*/ 1225899 h 2190541"/>
              <a:gd name="connsiteX25" fmla="*/ 944545 w 1276140"/>
              <a:gd name="connsiteY25" fmla="*/ 1205803 h 2190541"/>
              <a:gd name="connsiteX26" fmla="*/ 1095270 w 1276140"/>
              <a:gd name="connsiteY26" fmla="*/ 1215851 h 2190541"/>
              <a:gd name="connsiteX27" fmla="*/ 1135464 w 1276140"/>
              <a:gd name="connsiteY27" fmla="*/ 1225899 h 2190541"/>
              <a:gd name="connsiteX28" fmla="*/ 1276140 w 1276140"/>
              <a:gd name="connsiteY28" fmla="*/ 1215851 h 2190541"/>
              <a:gd name="connsiteX29" fmla="*/ 1245995 w 1276140"/>
              <a:gd name="connsiteY29" fmla="*/ 1145513 h 2190541"/>
              <a:gd name="connsiteX30" fmla="*/ 1215850 w 1276140"/>
              <a:gd name="connsiteY30" fmla="*/ 1125416 h 2190541"/>
              <a:gd name="connsiteX31" fmla="*/ 1205802 w 1276140"/>
              <a:gd name="connsiteY31" fmla="*/ 1085222 h 2190541"/>
              <a:gd name="connsiteX32" fmla="*/ 1175657 w 1276140"/>
              <a:gd name="connsiteY32" fmla="*/ 1034981 h 2190541"/>
              <a:gd name="connsiteX33" fmla="*/ 1155560 w 1276140"/>
              <a:gd name="connsiteY33" fmla="*/ 994787 h 2190541"/>
              <a:gd name="connsiteX34" fmla="*/ 1115367 w 1276140"/>
              <a:gd name="connsiteY34" fmla="*/ 914400 h 2190541"/>
              <a:gd name="connsiteX35" fmla="*/ 1095270 w 1276140"/>
              <a:gd name="connsiteY35" fmla="*/ 854110 h 2190541"/>
              <a:gd name="connsiteX36" fmla="*/ 1075173 w 1276140"/>
              <a:gd name="connsiteY36" fmla="*/ 803869 h 2190541"/>
              <a:gd name="connsiteX37" fmla="*/ 1045028 w 1276140"/>
              <a:gd name="connsiteY37" fmla="*/ 733530 h 2190541"/>
              <a:gd name="connsiteX38" fmla="*/ 1014883 w 1276140"/>
              <a:gd name="connsiteY38" fmla="*/ 713433 h 2190541"/>
              <a:gd name="connsiteX39" fmla="*/ 974690 w 1276140"/>
              <a:gd name="connsiteY39" fmla="*/ 653143 h 2190541"/>
              <a:gd name="connsiteX40" fmla="*/ 954593 w 1276140"/>
              <a:gd name="connsiteY40" fmla="*/ 622998 h 2190541"/>
              <a:gd name="connsiteX41" fmla="*/ 914400 w 1276140"/>
              <a:gd name="connsiteY41" fmla="*/ 592853 h 2190541"/>
              <a:gd name="connsiteX42" fmla="*/ 844061 w 1276140"/>
              <a:gd name="connsiteY42" fmla="*/ 522515 h 2190541"/>
              <a:gd name="connsiteX43" fmla="*/ 813916 w 1276140"/>
              <a:gd name="connsiteY43" fmla="*/ 492370 h 2190541"/>
              <a:gd name="connsiteX44" fmla="*/ 743578 w 1276140"/>
              <a:gd name="connsiteY44" fmla="*/ 422031 h 2190541"/>
              <a:gd name="connsiteX45" fmla="*/ 693336 w 1276140"/>
              <a:gd name="connsiteY45" fmla="*/ 371790 h 2190541"/>
              <a:gd name="connsiteX46" fmla="*/ 643094 w 1276140"/>
              <a:gd name="connsiteY46" fmla="*/ 321548 h 2190541"/>
              <a:gd name="connsiteX47" fmla="*/ 572756 w 1276140"/>
              <a:gd name="connsiteY47" fmla="*/ 261258 h 2190541"/>
              <a:gd name="connsiteX48" fmla="*/ 522514 w 1276140"/>
              <a:gd name="connsiteY48" fmla="*/ 221064 h 2190541"/>
              <a:gd name="connsiteX49" fmla="*/ 452176 w 1276140"/>
              <a:gd name="connsiteY49" fmla="*/ 170822 h 2190541"/>
              <a:gd name="connsiteX50" fmla="*/ 391886 w 1276140"/>
              <a:gd name="connsiteY50" fmla="*/ 150726 h 2190541"/>
              <a:gd name="connsiteX51" fmla="*/ 361740 w 1276140"/>
              <a:gd name="connsiteY51" fmla="*/ 140677 h 2190541"/>
              <a:gd name="connsiteX52" fmla="*/ 331595 w 1276140"/>
              <a:gd name="connsiteY52" fmla="*/ 110532 h 2190541"/>
              <a:gd name="connsiteX53" fmla="*/ 301450 w 1276140"/>
              <a:gd name="connsiteY53" fmla="*/ 100484 h 2190541"/>
              <a:gd name="connsiteX54" fmla="*/ 281354 w 1276140"/>
              <a:gd name="connsiteY54" fmla="*/ 70339 h 2190541"/>
              <a:gd name="connsiteX55" fmla="*/ 211015 w 1276140"/>
              <a:gd name="connsiteY55" fmla="*/ 30146 h 2190541"/>
              <a:gd name="connsiteX56" fmla="*/ 160773 w 1276140"/>
              <a:gd name="connsiteY56" fmla="*/ 0 h 219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76140" h="2190541">
                <a:moveTo>
                  <a:pt x="0" y="2190541"/>
                </a:moveTo>
                <a:cubicBezTo>
                  <a:pt x="3349" y="2170444"/>
                  <a:pt x="4194" y="2149766"/>
                  <a:pt x="10048" y="2130251"/>
                </a:cubicBezTo>
                <a:cubicBezTo>
                  <a:pt x="14655" y="2114895"/>
                  <a:pt x="38679" y="2073788"/>
                  <a:pt x="50242" y="2059913"/>
                </a:cubicBezTo>
                <a:cubicBezTo>
                  <a:pt x="59339" y="2048996"/>
                  <a:pt x="70339" y="2039816"/>
                  <a:pt x="80387" y="2029768"/>
                </a:cubicBezTo>
                <a:cubicBezTo>
                  <a:pt x="83736" y="2019719"/>
                  <a:pt x="82945" y="2007112"/>
                  <a:pt x="90435" y="1999622"/>
                </a:cubicBezTo>
                <a:cubicBezTo>
                  <a:pt x="107514" y="1982543"/>
                  <a:pt x="130628" y="1972827"/>
                  <a:pt x="150725" y="1959429"/>
                </a:cubicBezTo>
                <a:cubicBezTo>
                  <a:pt x="189684" y="1933456"/>
                  <a:pt x="169412" y="1943151"/>
                  <a:pt x="211015" y="1929284"/>
                </a:cubicBezTo>
                <a:cubicBezTo>
                  <a:pt x="282223" y="1858076"/>
                  <a:pt x="196393" y="1948781"/>
                  <a:pt x="271305" y="1848897"/>
                </a:cubicBezTo>
                <a:cubicBezTo>
                  <a:pt x="279831" y="1837529"/>
                  <a:pt x="293190" y="1830316"/>
                  <a:pt x="301450" y="1818752"/>
                </a:cubicBezTo>
                <a:cubicBezTo>
                  <a:pt x="310157" y="1806563"/>
                  <a:pt x="311799" y="1789932"/>
                  <a:pt x="321547" y="1778559"/>
                </a:cubicBezTo>
                <a:cubicBezTo>
                  <a:pt x="332446" y="1765844"/>
                  <a:pt x="349137" y="1759442"/>
                  <a:pt x="361740" y="1748414"/>
                </a:cubicBezTo>
                <a:cubicBezTo>
                  <a:pt x="376000" y="1735937"/>
                  <a:pt x="388536" y="1721618"/>
                  <a:pt x="401934" y="1708220"/>
                </a:cubicBezTo>
                <a:cubicBezTo>
                  <a:pt x="428729" y="1627833"/>
                  <a:pt x="388536" y="1721618"/>
                  <a:pt x="442127" y="1668027"/>
                </a:cubicBezTo>
                <a:cubicBezTo>
                  <a:pt x="452719" y="1657435"/>
                  <a:pt x="454792" y="1640839"/>
                  <a:pt x="462224" y="1627833"/>
                </a:cubicBezTo>
                <a:cubicBezTo>
                  <a:pt x="468216" y="1617348"/>
                  <a:pt x="476329" y="1608173"/>
                  <a:pt x="482321" y="1597688"/>
                </a:cubicBezTo>
                <a:cubicBezTo>
                  <a:pt x="489753" y="1584683"/>
                  <a:pt x="494985" y="1570500"/>
                  <a:pt x="502417" y="1557495"/>
                </a:cubicBezTo>
                <a:cubicBezTo>
                  <a:pt x="508409" y="1547010"/>
                  <a:pt x="516522" y="1537835"/>
                  <a:pt x="522514" y="1527350"/>
                </a:cubicBezTo>
                <a:cubicBezTo>
                  <a:pt x="529946" y="1514345"/>
                  <a:pt x="533905" y="1499346"/>
                  <a:pt x="542611" y="1487157"/>
                </a:cubicBezTo>
                <a:cubicBezTo>
                  <a:pt x="550871" y="1475593"/>
                  <a:pt x="564032" y="1468228"/>
                  <a:pt x="572756" y="1457011"/>
                </a:cubicBezTo>
                <a:cubicBezTo>
                  <a:pt x="635878" y="1375853"/>
                  <a:pt x="584737" y="1415528"/>
                  <a:pt x="643094" y="1376625"/>
                </a:cubicBezTo>
                <a:cubicBezTo>
                  <a:pt x="680496" y="1320523"/>
                  <a:pt x="645329" y="1364899"/>
                  <a:pt x="723481" y="1306286"/>
                </a:cubicBezTo>
                <a:cubicBezTo>
                  <a:pt x="736879" y="1296238"/>
                  <a:pt x="749035" y="1284274"/>
                  <a:pt x="763675" y="1276141"/>
                </a:cubicBezTo>
                <a:cubicBezTo>
                  <a:pt x="779442" y="1267381"/>
                  <a:pt x="797783" y="1264110"/>
                  <a:pt x="813916" y="1256044"/>
                </a:cubicBezTo>
                <a:cubicBezTo>
                  <a:pt x="824718" y="1250643"/>
                  <a:pt x="832961" y="1240705"/>
                  <a:pt x="844061" y="1235948"/>
                </a:cubicBezTo>
                <a:cubicBezTo>
                  <a:pt x="856755" y="1230508"/>
                  <a:pt x="871027" y="1229867"/>
                  <a:pt x="884255" y="1225899"/>
                </a:cubicBezTo>
                <a:cubicBezTo>
                  <a:pt x="904545" y="1219812"/>
                  <a:pt x="944545" y="1205803"/>
                  <a:pt x="944545" y="1205803"/>
                </a:cubicBezTo>
                <a:cubicBezTo>
                  <a:pt x="994787" y="1209152"/>
                  <a:pt x="1045193" y="1210580"/>
                  <a:pt x="1095270" y="1215851"/>
                </a:cubicBezTo>
                <a:cubicBezTo>
                  <a:pt x="1109004" y="1217297"/>
                  <a:pt x="1121654" y="1225899"/>
                  <a:pt x="1135464" y="1225899"/>
                </a:cubicBezTo>
                <a:cubicBezTo>
                  <a:pt x="1182475" y="1225899"/>
                  <a:pt x="1229248" y="1219200"/>
                  <a:pt x="1276140" y="1215851"/>
                </a:cubicBezTo>
                <a:cubicBezTo>
                  <a:pt x="1269159" y="1194907"/>
                  <a:pt x="1259793" y="1162070"/>
                  <a:pt x="1245995" y="1145513"/>
                </a:cubicBezTo>
                <a:cubicBezTo>
                  <a:pt x="1238264" y="1136235"/>
                  <a:pt x="1225898" y="1132115"/>
                  <a:pt x="1215850" y="1125416"/>
                </a:cubicBezTo>
                <a:cubicBezTo>
                  <a:pt x="1212501" y="1112018"/>
                  <a:pt x="1211411" y="1097842"/>
                  <a:pt x="1205802" y="1085222"/>
                </a:cubicBezTo>
                <a:cubicBezTo>
                  <a:pt x="1197870" y="1067375"/>
                  <a:pt x="1185142" y="1052053"/>
                  <a:pt x="1175657" y="1034981"/>
                </a:cubicBezTo>
                <a:cubicBezTo>
                  <a:pt x="1168382" y="1021887"/>
                  <a:pt x="1162259" y="1008185"/>
                  <a:pt x="1155560" y="994787"/>
                </a:cubicBezTo>
                <a:cubicBezTo>
                  <a:pt x="1130888" y="896095"/>
                  <a:pt x="1166607" y="1016880"/>
                  <a:pt x="1115367" y="914400"/>
                </a:cubicBezTo>
                <a:cubicBezTo>
                  <a:pt x="1105893" y="895453"/>
                  <a:pt x="1102510" y="874018"/>
                  <a:pt x="1095270" y="854110"/>
                </a:cubicBezTo>
                <a:cubicBezTo>
                  <a:pt x="1089106" y="837159"/>
                  <a:pt x="1080877" y="820981"/>
                  <a:pt x="1075173" y="803869"/>
                </a:cubicBezTo>
                <a:cubicBezTo>
                  <a:pt x="1063642" y="769275"/>
                  <a:pt x="1071522" y="760024"/>
                  <a:pt x="1045028" y="733530"/>
                </a:cubicBezTo>
                <a:cubicBezTo>
                  <a:pt x="1036489" y="724991"/>
                  <a:pt x="1024931" y="720132"/>
                  <a:pt x="1014883" y="713433"/>
                </a:cubicBezTo>
                <a:cubicBezTo>
                  <a:pt x="997225" y="660457"/>
                  <a:pt x="1016506" y="703322"/>
                  <a:pt x="974690" y="653143"/>
                </a:cubicBezTo>
                <a:cubicBezTo>
                  <a:pt x="966959" y="643865"/>
                  <a:pt x="963132" y="631537"/>
                  <a:pt x="954593" y="622998"/>
                </a:cubicBezTo>
                <a:cubicBezTo>
                  <a:pt x="942751" y="611156"/>
                  <a:pt x="926792" y="604118"/>
                  <a:pt x="914400" y="592853"/>
                </a:cubicBezTo>
                <a:cubicBezTo>
                  <a:pt x="889865" y="570549"/>
                  <a:pt x="867507" y="545961"/>
                  <a:pt x="844061" y="522515"/>
                </a:cubicBezTo>
                <a:cubicBezTo>
                  <a:pt x="834013" y="512467"/>
                  <a:pt x="822442" y="503738"/>
                  <a:pt x="813916" y="492370"/>
                </a:cubicBezTo>
                <a:cubicBezTo>
                  <a:pt x="773723" y="438778"/>
                  <a:pt x="797169" y="462224"/>
                  <a:pt x="743578" y="422031"/>
                </a:cubicBezTo>
                <a:cubicBezTo>
                  <a:pt x="720014" y="351336"/>
                  <a:pt x="755420" y="433873"/>
                  <a:pt x="693336" y="371790"/>
                </a:cubicBezTo>
                <a:cubicBezTo>
                  <a:pt x="631251" y="309706"/>
                  <a:pt x="713790" y="345113"/>
                  <a:pt x="643094" y="321548"/>
                </a:cubicBezTo>
                <a:cubicBezTo>
                  <a:pt x="562840" y="214541"/>
                  <a:pt x="664708" y="337883"/>
                  <a:pt x="572756" y="261258"/>
                </a:cubicBezTo>
                <a:cubicBezTo>
                  <a:pt x="512152" y="210755"/>
                  <a:pt x="594490" y="245057"/>
                  <a:pt x="522514" y="221064"/>
                </a:cubicBezTo>
                <a:cubicBezTo>
                  <a:pt x="490143" y="188693"/>
                  <a:pt x="496261" y="188456"/>
                  <a:pt x="452176" y="170822"/>
                </a:cubicBezTo>
                <a:cubicBezTo>
                  <a:pt x="432507" y="162955"/>
                  <a:pt x="411983" y="157425"/>
                  <a:pt x="391886" y="150726"/>
                </a:cubicBezTo>
                <a:lnTo>
                  <a:pt x="361740" y="140677"/>
                </a:lnTo>
                <a:cubicBezTo>
                  <a:pt x="351692" y="130629"/>
                  <a:pt x="343419" y="118415"/>
                  <a:pt x="331595" y="110532"/>
                </a:cubicBezTo>
                <a:cubicBezTo>
                  <a:pt x="322782" y="104657"/>
                  <a:pt x="309721" y="107101"/>
                  <a:pt x="301450" y="100484"/>
                </a:cubicBezTo>
                <a:cubicBezTo>
                  <a:pt x="292020" y="92940"/>
                  <a:pt x="289893" y="78878"/>
                  <a:pt x="281354" y="70339"/>
                </a:cubicBezTo>
                <a:cubicBezTo>
                  <a:pt x="265031" y="54015"/>
                  <a:pt x="229408" y="40656"/>
                  <a:pt x="211015" y="30146"/>
                </a:cubicBezTo>
                <a:cubicBezTo>
                  <a:pt x="126101" y="-18375"/>
                  <a:pt x="221774" y="30502"/>
                  <a:pt x="160773" y="0"/>
                </a:cubicBezTo>
              </a:path>
            </a:pathLst>
          </a:custGeom>
          <a:noFill/>
          <a:ln w="635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4C6193A6-C5E5-EA2D-ADBC-7B1CA2223BA0}"/>
              </a:ext>
            </a:extLst>
          </p:cNvPr>
          <p:cNvCxnSpPr/>
          <p:nvPr/>
        </p:nvCxnSpPr>
        <p:spPr>
          <a:xfrm flipH="1">
            <a:off x="2572378" y="3506875"/>
            <a:ext cx="845636" cy="70338"/>
          </a:xfrm>
          <a:prstGeom prst="straightConnector1">
            <a:avLst/>
          </a:prstGeom>
          <a:ln w="63500">
            <a:solidFill>
              <a:srgbClr val="00B050">
                <a:alpha val="50000"/>
              </a:srgbClr>
            </a:solidFill>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3BBC44B7-565A-D01D-520D-5D406D9E40E4}"/>
              </a:ext>
            </a:extLst>
          </p:cNvPr>
          <p:cNvPicPr>
            <a:picLocks noChangeAspect="1"/>
          </p:cNvPicPr>
          <p:nvPr/>
        </p:nvPicPr>
        <p:blipFill>
          <a:blip r:embed="rId3"/>
          <a:stretch>
            <a:fillRect/>
          </a:stretch>
        </p:blipFill>
        <p:spPr>
          <a:xfrm rot="14966531">
            <a:off x="4598505" y="2724253"/>
            <a:ext cx="1068177" cy="381045"/>
          </a:xfrm>
          <a:prstGeom prst="rect">
            <a:avLst/>
          </a:prstGeom>
        </p:spPr>
      </p:pic>
      <p:sp>
        <p:nvSpPr>
          <p:cNvPr id="33" name="TextBox 32">
            <a:extLst>
              <a:ext uri="{FF2B5EF4-FFF2-40B4-BE49-F238E27FC236}">
                <a16:creationId xmlns:a16="http://schemas.microsoft.com/office/drawing/2014/main" id="{4615BD9F-1CCF-46C1-5687-515E1819E6FA}"/>
              </a:ext>
            </a:extLst>
          </p:cNvPr>
          <p:cNvSpPr txBox="1"/>
          <p:nvPr/>
        </p:nvSpPr>
        <p:spPr>
          <a:xfrm rot="18421474">
            <a:off x="2160493" y="4603386"/>
            <a:ext cx="1329018" cy="369332"/>
          </a:xfrm>
          <a:prstGeom prst="rect">
            <a:avLst/>
          </a:prstGeom>
          <a:solidFill>
            <a:schemeClr val="bg1"/>
          </a:solidFill>
        </p:spPr>
        <p:txBody>
          <a:bodyPr wrap="none" rtlCol="0">
            <a:spAutoFit/>
          </a:bodyPr>
          <a:lstStyle/>
          <a:p>
            <a:r>
              <a:rPr lang="en-US" dirty="0"/>
              <a:t>All Vehicles</a:t>
            </a:r>
          </a:p>
        </p:txBody>
      </p:sp>
      <p:sp>
        <p:nvSpPr>
          <p:cNvPr id="34" name="TextBox 33">
            <a:extLst>
              <a:ext uri="{FF2B5EF4-FFF2-40B4-BE49-F238E27FC236}">
                <a16:creationId xmlns:a16="http://schemas.microsoft.com/office/drawing/2014/main" id="{33B0DE03-3906-E160-0883-6B677FD5479A}"/>
              </a:ext>
            </a:extLst>
          </p:cNvPr>
          <p:cNvSpPr txBox="1"/>
          <p:nvPr/>
        </p:nvSpPr>
        <p:spPr>
          <a:xfrm>
            <a:off x="2364675" y="2743200"/>
            <a:ext cx="1027654" cy="646331"/>
          </a:xfrm>
          <a:prstGeom prst="rect">
            <a:avLst/>
          </a:prstGeom>
          <a:solidFill>
            <a:schemeClr val="bg1"/>
          </a:solidFill>
        </p:spPr>
        <p:txBody>
          <a:bodyPr wrap="none" rtlCol="0">
            <a:spAutoFit/>
          </a:bodyPr>
          <a:lstStyle/>
          <a:p>
            <a:r>
              <a:rPr lang="en-US" dirty="0"/>
              <a:t>Vehicles</a:t>
            </a:r>
          </a:p>
          <a:p>
            <a:r>
              <a:rPr lang="en-US" dirty="0"/>
              <a:t>Leaving</a:t>
            </a:r>
          </a:p>
        </p:txBody>
      </p:sp>
      <p:pic>
        <p:nvPicPr>
          <p:cNvPr id="35" name="Picture 34">
            <a:extLst>
              <a:ext uri="{FF2B5EF4-FFF2-40B4-BE49-F238E27FC236}">
                <a16:creationId xmlns:a16="http://schemas.microsoft.com/office/drawing/2014/main" id="{0BD2C559-597C-937D-72F6-58410F38624E}"/>
              </a:ext>
            </a:extLst>
          </p:cNvPr>
          <p:cNvPicPr>
            <a:picLocks noChangeAspect="1"/>
          </p:cNvPicPr>
          <p:nvPr/>
        </p:nvPicPr>
        <p:blipFill>
          <a:blip r:embed="rId4"/>
          <a:stretch>
            <a:fillRect/>
          </a:stretch>
        </p:blipFill>
        <p:spPr>
          <a:xfrm>
            <a:off x="5140013" y="2292035"/>
            <a:ext cx="1127858" cy="768163"/>
          </a:xfrm>
          <a:prstGeom prst="rect">
            <a:avLst/>
          </a:prstGeom>
        </p:spPr>
      </p:pic>
      <p:sp>
        <p:nvSpPr>
          <p:cNvPr id="36" name="TextBox 35">
            <a:extLst>
              <a:ext uri="{FF2B5EF4-FFF2-40B4-BE49-F238E27FC236}">
                <a16:creationId xmlns:a16="http://schemas.microsoft.com/office/drawing/2014/main" id="{F6BA12B0-5F66-6094-19F4-4A6091D61D94}"/>
              </a:ext>
            </a:extLst>
          </p:cNvPr>
          <p:cNvSpPr txBox="1"/>
          <p:nvPr/>
        </p:nvSpPr>
        <p:spPr>
          <a:xfrm>
            <a:off x="4223566" y="493191"/>
            <a:ext cx="1363387" cy="923330"/>
          </a:xfrm>
          <a:prstGeom prst="rect">
            <a:avLst/>
          </a:prstGeom>
          <a:solidFill>
            <a:schemeClr val="bg1"/>
          </a:solidFill>
        </p:spPr>
        <p:txBody>
          <a:bodyPr wrap="none" rtlCol="0">
            <a:spAutoFit/>
          </a:bodyPr>
          <a:lstStyle/>
          <a:p>
            <a:r>
              <a:rPr lang="en-US" dirty="0"/>
              <a:t>Vehicles to</a:t>
            </a:r>
          </a:p>
          <a:p>
            <a:r>
              <a:rPr lang="en-US" dirty="0"/>
              <a:t>Car Show </a:t>
            </a:r>
          </a:p>
          <a:p>
            <a:r>
              <a:rPr lang="en-US" dirty="0"/>
              <a:t>and 4thFest</a:t>
            </a:r>
          </a:p>
        </p:txBody>
      </p:sp>
      <p:sp>
        <p:nvSpPr>
          <p:cNvPr id="52" name="TextBox 51">
            <a:extLst>
              <a:ext uri="{FF2B5EF4-FFF2-40B4-BE49-F238E27FC236}">
                <a16:creationId xmlns:a16="http://schemas.microsoft.com/office/drawing/2014/main" id="{BF664EFB-B63E-2EA3-A2DC-45AEDDB49862}"/>
              </a:ext>
            </a:extLst>
          </p:cNvPr>
          <p:cNvSpPr txBox="1"/>
          <p:nvPr/>
        </p:nvSpPr>
        <p:spPr>
          <a:xfrm>
            <a:off x="6858000" y="200803"/>
            <a:ext cx="4390946" cy="584775"/>
          </a:xfrm>
          <a:prstGeom prst="rect">
            <a:avLst/>
          </a:prstGeom>
          <a:noFill/>
        </p:spPr>
        <p:txBody>
          <a:bodyPr wrap="none" rtlCol="0">
            <a:spAutoFit/>
          </a:bodyPr>
          <a:lstStyle/>
          <a:p>
            <a:r>
              <a:rPr lang="en-US" sz="3200" dirty="0"/>
              <a:t>Post Parade Procedures</a:t>
            </a:r>
          </a:p>
        </p:txBody>
      </p:sp>
      <p:sp>
        <p:nvSpPr>
          <p:cNvPr id="53" name="TextBox 52">
            <a:extLst>
              <a:ext uri="{FF2B5EF4-FFF2-40B4-BE49-F238E27FC236}">
                <a16:creationId xmlns:a16="http://schemas.microsoft.com/office/drawing/2014/main" id="{8F12B269-EB95-19D1-0352-D7C9FA32058D}"/>
              </a:ext>
            </a:extLst>
          </p:cNvPr>
          <p:cNvSpPr txBox="1"/>
          <p:nvPr/>
        </p:nvSpPr>
        <p:spPr>
          <a:xfrm>
            <a:off x="6321287" y="1185705"/>
            <a:ext cx="5781776" cy="4524315"/>
          </a:xfrm>
          <a:prstGeom prst="rect">
            <a:avLst/>
          </a:prstGeom>
          <a:noFill/>
        </p:spPr>
        <p:txBody>
          <a:bodyPr wrap="none" rtlCol="0">
            <a:spAutoFit/>
          </a:bodyPr>
          <a:lstStyle/>
          <a:p>
            <a:r>
              <a:rPr lang="en-US" dirty="0"/>
              <a:t>Walkers: Get on buses or walk back to your vehicles.</a:t>
            </a:r>
          </a:p>
          <a:p>
            <a:r>
              <a:rPr lang="en-US" dirty="0">
                <a:solidFill>
                  <a:srgbClr val="FF0000"/>
                </a:solidFill>
              </a:rPr>
              <a:t>Vehicles: All vehicles must turn left on </a:t>
            </a:r>
            <a:r>
              <a:rPr lang="en-US" dirty="0" err="1">
                <a:solidFill>
                  <a:srgbClr val="FF0000"/>
                </a:solidFill>
              </a:rPr>
              <a:t>Shortlidge</a:t>
            </a:r>
            <a:r>
              <a:rPr lang="en-US" dirty="0">
                <a:solidFill>
                  <a:srgbClr val="FF0000"/>
                </a:solidFill>
              </a:rPr>
              <a:t> Road, </a:t>
            </a:r>
          </a:p>
          <a:p>
            <a:r>
              <a:rPr lang="en-US" dirty="0">
                <a:solidFill>
                  <a:srgbClr val="FF0000"/>
                </a:solidFill>
              </a:rPr>
              <a:t>go up the hill and take the first right on McKean Road.</a:t>
            </a:r>
          </a:p>
          <a:p>
            <a:r>
              <a:rPr lang="en-US" dirty="0">
                <a:solidFill>
                  <a:srgbClr val="FF0000"/>
                </a:solidFill>
              </a:rPr>
              <a:t>Continue to follow McKean to the intersection of </a:t>
            </a:r>
          </a:p>
          <a:p>
            <a:r>
              <a:rPr lang="en-US" dirty="0">
                <a:solidFill>
                  <a:srgbClr val="FF0000"/>
                </a:solidFill>
              </a:rPr>
              <a:t>McKean, Hastings and Bigler Roads.</a:t>
            </a:r>
          </a:p>
          <a:p>
            <a:r>
              <a:rPr lang="en-US" dirty="0">
                <a:solidFill>
                  <a:schemeClr val="tx2">
                    <a:lumMod val="50000"/>
                    <a:lumOff val="50000"/>
                  </a:schemeClr>
                </a:solidFill>
              </a:rPr>
              <a:t>At this point, vehicles attending 4thFest or the Car Show </a:t>
            </a:r>
          </a:p>
          <a:p>
            <a:r>
              <a:rPr lang="en-US" dirty="0">
                <a:solidFill>
                  <a:schemeClr val="tx2">
                    <a:lumMod val="50000"/>
                    <a:lumOff val="50000"/>
                  </a:schemeClr>
                </a:solidFill>
              </a:rPr>
              <a:t>turn slight right onto Hastings Road and follow it to the </a:t>
            </a:r>
          </a:p>
          <a:p>
            <a:r>
              <a:rPr lang="en-US" dirty="0">
                <a:solidFill>
                  <a:schemeClr val="tx2">
                    <a:lumMod val="50000"/>
                    <a:lumOff val="50000"/>
                  </a:schemeClr>
                </a:solidFill>
              </a:rPr>
              <a:t>traffic light at University Drive.  At the light, turn left up </a:t>
            </a:r>
          </a:p>
          <a:p>
            <a:r>
              <a:rPr lang="en-US" dirty="0">
                <a:solidFill>
                  <a:schemeClr val="tx2">
                    <a:lumMod val="50000"/>
                    <a:lumOff val="50000"/>
                  </a:schemeClr>
                </a:solidFill>
              </a:rPr>
              <a:t>the hill toward the Bryce Jordan Center. Immediately</a:t>
            </a:r>
          </a:p>
          <a:p>
            <a:r>
              <a:rPr lang="en-US" dirty="0">
                <a:solidFill>
                  <a:schemeClr val="tx2">
                    <a:lumMod val="50000"/>
                    <a:lumOff val="50000"/>
                  </a:schemeClr>
                </a:solidFill>
              </a:rPr>
              <a:t>before the BJC, turn right onto Dauer Drive and parking </a:t>
            </a:r>
          </a:p>
          <a:p>
            <a:r>
              <a:rPr lang="en-US" dirty="0">
                <a:solidFill>
                  <a:schemeClr val="tx2">
                    <a:lumMod val="50000"/>
                    <a:lumOff val="50000"/>
                  </a:schemeClr>
                </a:solidFill>
              </a:rPr>
              <a:t>attendants will direct you from there.</a:t>
            </a:r>
          </a:p>
          <a:p>
            <a:r>
              <a:rPr lang="en-US" dirty="0">
                <a:solidFill>
                  <a:srgbClr val="00B050"/>
                </a:solidFill>
              </a:rPr>
              <a:t>Vehicles not attending 4thFest or the Car Show can turn </a:t>
            </a:r>
          </a:p>
          <a:p>
            <a:r>
              <a:rPr lang="en-US" dirty="0">
                <a:solidFill>
                  <a:srgbClr val="00B050"/>
                </a:solidFill>
              </a:rPr>
              <a:t>left at this intersection to exit through campus or they </a:t>
            </a:r>
          </a:p>
          <a:p>
            <a:r>
              <a:rPr lang="en-US" dirty="0">
                <a:solidFill>
                  <a:srgbClr val="00B050"/>
                </a:solidFill>
              </a:rPr>
              <a:t>can take a slight right onto Hastings Road to the light at</a:t>
            </a:r>
          </a:p>
          <a:p>
            <a:r>
              <a:rPr lang="en-US" dirty="0">
                <a:solidFill>
                  <a:srgbClr val="00B050"/>
                </a:solidFill>
              </a:rPr>
              <a:t>University Drive, where they can go left or right to </a:t>
            </a:r>
          </a:p>
          <a:p>
            <a:r>
              <a:rPr lang="en-US" dirty="0">
                <a:solidFill>
                  <a:srgbClr val="00B050"/>
                </a:solidFill>
              </a:rPr>
              <a:t>exit the area.</a:t>
            </a:r>
          </a:p>
        </p:txBody>
      </p:sp>
    </p:spTree>
    <p:extLst>
      <p:ext uri="{BB962C8B-B14F-4D97-AF65-F5344CB8AC3E}">
        <p14:creationId xmlns:p14="http://schemas.microsoft.com/office/powerpoint/2010/main" val="383393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5A72-B202-F3A8-1CA2-96A7CC5CBC76}"/>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B356429F-D997-2243-C99C-8C6115A85656}"/>
              </a:ext>
            </a:extLst>
          </p:cNvPr>
          <p:cNvSpPr>
            <a:spLocks noGrp="1"/>
          </p:cNvSpPr>
          <p:nvPr>
            <p:ph idx="1"/>
          </p:nvPr>
        </p:nvSpPr>
        <p:spPr>
          <a:xfrm>
            <a:off x="769374" y="1619147"/>
            <a:ext cx="10515600" cy="4351338"/>
          </a:xfrm>
        </p:spPr>
        <p:txBody>
          <a:bodyPr>
            <a:normAutofit fontScale="77500" lnSpcReduction="20000"/>
          </a:bodyPr>
          <a:lstStyle/>
          <a:p>
            <a:r>
              <a:rPr lang="en-US" dirty="0"/>
              <a:t>Emergency Number: 911</a:t>
            </a:r>
          </a:p>
          <a:p>
            <a:r>
              <a:rPr lang="en-US" dirty="0"/>
              <a:t>Parade Director: DJ Watkins, (571) 257-6411 (Text Capable)</a:t>
            </a:r>
          </a:p>
          <a:p>
            <a:r>
              <a:rPr lang="en-US" dirty="0"/>
              <a:t>In the event of bad weather, the parade will be cancelled.  This call will be made not later than 8:00 AM on July 4</a:t>
            </a:r>
            <a:r>
              <a:rPr lang="en-US" baseline="30000" dirty="0"/>
              <a:t>th</a:t>
            </a:r>
            <a:r>
              <a:rPr lang="en-US" dirty="0"/>
              <a:t>.  You will be notified using the email and phone number you provided at registration.  If severe weather suddenly hits during the parade, shelter in vehicles or in the nearest parking structure (for walkers and animals).</a:t>
            </a:r>
          </a:p>
          <a:p>
            <a:r>
              <a:rPr lang="en-US" dirty="0"/>
              <a:t>Weather is predicted to be in the low to mid 80’s with sun, there is limited tree cover on the route, so sunscreen is recommended.</a:t>
            </a:r>
          </a:p>
          <a:p>
            <a:r>
              <a:rPr lang="en-US" dirty="0"/>
              <a:t>Ice water will be provided at the buses for the walkers at the end of the parade, but that’s six long blocks from the start line.</a:t>
            </a:r>
          </a:p>
          <a:p>
            <a:r>
              <a:rPr lang="en-US" dirty="0"/>
              <a:t>Toilet facilities are not available in the staging area. The nearest restroom is in the Fraser Street parking garage.</a:t>
            </a:r>
          </a:p>
          <a:p>
            <a:r>
              <a:rPr lang="en-US" dirty="0"/>
              <a:t>On street and garage parking in downtown State College is free on July 4</a:t>
            </a:r>
            <a:r>
              <a:rPr lang="en-US" baseline="30000" dirty="0"/>
              <a:t>th</a:t>
            </a:r>
            <a:r>
              <a:rPr lang="en-US" dirty="0"/>
              <a:t>.  Regular parking fees and regulations resume July 5</a:t>
            </a:r>
            <a:r>
              <a:rPr lang="en-US" baseline="30000" dirty="0"/>
              <a:t>th</a:t>
            </a:r>
            <a:r>
              <a:rPr lang="en-US" dirty="0"/>
              <a:t>.</a:t>
            </a:r>
          </a:p>
        </p:txBody>
      </p:sp>
    </p:spTree>
    <p:extLst>
      <p:ext uri="{BB962C8B-B14F-4D97-AF65-F5344CB8AC3E}">
        <p14:creationId xmlns:p14="http://schemas.microsoft.com/office/powerpoint/2010/main" val="3021341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468</Words>
  <Application>Microsoft Office PowerPoint</Application>
  <PresentationFormat>Widescreen</PresentationFormat>
  <Paragraphs>55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 250th Independence Day Parade</vt:lpstr>
      <vt:lpstr>PowerPoint Presentation</vt:lpstr>
      <vt:lpstr>PowerPoint Presentation</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DJ Watkins</dc:creator>
  <cp:lastModifiedBy>DJ Watkins</cp:lastModifiedBy>
  <cp:revision>3</cp:revision>
  <cp:lastPrinted>2024-06-28T16:09:50Z</cp:lastPrinted>
  <dcterms:created xsi:type="dcterms:W3CDTF">2024-06-26T14:55:52Z</dcterms:created>
  <dcterms:modified xsi:type="dcterms:W3CDTF">2026-01-25T17:47:29Z</dcterms:modified>
</cp:coreProperties>
</file>